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9" r:id="rId4"/>
    <p:sldId id="258"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a:srgbClr val="CC99FF"/>
    <a:srgbClr val="C5FFFF"/>
    <a:srgbClr val="FDE3F7"/>
    <a:srgbClr val="990099"/>
    <a:srgbClr val="FF0066"/>
    <a:srgbClr val="CC3399"/>
    <a:srgbClr val="C5C5C5"/>
    <a:srgbClr val="009999"/>
    <a:srgbClr val="33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869" autoAdjust="0"/>
    <p:restoredTop sz="94660"/>
  </p:normalViewPr>
  <p:slideViewPr>
    <p:cSldViewPr>
      <p:cViewPr varScale="1">
        <p:scale>
          <a:sx n="26" d="100"/>
          <a:sy n="26" d="100"/>
        </p:scale>
        <p:origin x="-76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DB7F89B-51C2-40FB-AA13-975E8D4FD091}" type="datetimeFigureOut">
              <a:rPr lang="en-GB" smtClean="0"/>
              <a:t>23/06/2014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36D85D-0AE2-41F1-B87E-98164A8632AB}" type="slidenum">
              <a:rPr lang="en-GB" smtClean="0"/>
              <a:t>‹#›</a:t>
            </a:fld>
            <a:endParaRPr lang="en-GB"/>
          </a:p>
        </p:txBody>
      </p:sp>
    </p:spTree>
    <p:extLst>
      <p:ext uri="{BB962C8B-B14F-4D97-AF65-F5344CB8AC3E}">
        <p14:creationId xmlns:p14="http://schemas.microsoft.com/office/powerpoint/2010/main" val="1264288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DB7F89B-51C2-40FB-AA13-975E8D4FD091}" type="datetimeFigureOut">
              <a:rPr lang="en-GB" smtClean="0"/>
              <a:t>23/06/2014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36D85D-0AE2-41F1-B87E-98164A8632AB}" type="slidenum">
              <a:rPr lang="en-GB" smtClean="0"/>
              <a:t>‹#›</a:t>
            </a:fld>
            <a:endParaRPr lang="en-GB"/>
          </a:p>
        </p:txBody>
      </p:sp>
    </p:spTree>
    <p:extLst>
      <p:ext uri="{BB962C8B-B14F-4D97-AF65-F5344CB8AC3E}">
        <p14:creationId xmlns:p14="http://schemas.microsoft.com/office/powerpoint/2010/main" val="1746849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DB7F89B-51C2-40FB-AA13-975E8D4FD091}" type="datetimeFigureOut">
              <a:rPr lang="en-GB" smtClean="0"/>
              <a:t>23/06/2014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36D85D-0AE2-41F1-B87E-98164A8632AB}" type="slidenum">
              <a:rPr lang="en-GB" smtClean="0"/>
              <a:t>‹#›</a:t>
            </a:fld>
            <a:endParaRPr lang="en-GB"/>
          </a:p>
        </p:txBody>
      </p:sp>
    </p:spTree>
    <p:extLst>
      <p:ext uri="{BB962C8B-B14F-4D97-AF65-F5344CB8AC3E}">
        <p14:creationId xmlns:p14="http://schemas.microsoft.com/office/powerpoint/2010/main" val="2887958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DB7F89B-51C2-40FB-AA13-975E8D4FD091}" type="datetimeFigureOut">
              <a:rPr lang="en-GB" smtClean="0"/>
              <a:t>23/06/2014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36D85D-0AE2-41F1-B87E-98164A8632AB}" type="slidenum">
              <a:rPr lang="en-GB" smtClean="0"/>
              <a:t>‹#›</a:t>
            </a:fld>
            <a:endParaRPr lang="en-GB"/>
          </a:p>
        </p:txBody>
      </p:sp>
    </p:spTree>
    <p:extLst>
      <p:ext uri="{BB962C8B-B14F-4D97-AF65-F5344CB8AC3E}">
        <p14:creationId xmlns:p14="http://schemas.microsoft.com/office/powerpoint/2010/main" val="885536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B7F89B-51C2-40FB-AA13-975E8D4FD091}" type="datetimeFigureOut">
              <a:rPr lang="en-GB" smtClean="0"/>
              <a:t>23/06/2014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36D85D-0AE2-41F1-B87E-98164A8632AB}" type="slidenum">
              <a:rPr lang="en-GB" smtClean="0"/>
              <a:t>‹#›</a:t>
            </a:fld>
            <a:endParaRPr lang="en-GB"/>
          </a:p>
        </p:txBody>
      </p:sp>
    </p:spTree>
    <p:extLst>
      <p:ext uri="{BB962C8B-B14F-4D97-AF65-F5344CB8AC3E}">
        <p14:creationId xmlns:p14="http://schemas.microsoft.com/office/powerpoint/2010/main" val="3007054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DB7F89B-51C2-40FB-AA13-975E8D4FD091}" type="datetimeFigureOut">
              <a:rPr lang="en-GB" smtClean="0"/>
              <a:t>23/06/2014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36D85D-0AE2-41F1-B87E-98164A8632AB}" type="slidenum">
              <a:rPr lang="en-GB" smtClean="0"/>
              <a:t>‹#›</a:t>
            </a:fld>
            <a:endParaRPr lang="en-GB"/>
          </a:p>
        </p:txBody>
      </p:sp>
    </p:spTree>
    <p:extLst>
      <p:ext uri="{BB962C8B-B14F-4D97-AF65-F5344CB8AC3E}">
        <p14:creationId xmlns:p14="http://schemas.microsoft.com/office/powerpoint/2010/main" val="246697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DB7F89B-51C2-40FB-AA13-975E8D4FD091}" type="datetimeFigureOut">
              <a:rPr lang="en-GB" smtClean="0"/>
              <a:t>23/06/2014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536D85D-0AE2-41F1-B87E-98164A8632AB}" type="slidenum">
              <a:rPr lang="en-GB" smtClean="0"/>
              <a:t>‹#›</a:t>
            </a:fld>
            <a:endParaRPr lang="en-GB"/>
          </a:p>
        </p:txBody>
      </p:sp>
    </p:spTree>
    <p:extLst>
      <p:ext uri="{BB962C8B-B14F-4D97-AF65-F5344CB8AC3E}">
        <p14:creationId xmlns:p14="http://schemas.microsoft.com/office/powerpoint/2010/main" val="1345434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DB7F89B-51C2-40FB-AA13-975E8D4FD091}" type="datetimeFigureOut">
              <a:rPr lang="en-GB" smtClean="0"/>
              <a:t>23/06/2014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536D85D-0AE2-41F1-B87E-98164A8632AB}" type="slidenum">
              <a:rPr lang="en-GB" smtClean="0"/>
              <a:t>‹#›</a:t>
            </a:fld>
            <a:endParaRPr lang="en-GB"/>
          </a:p>
        </p:txBody>
      </p:sp>
    </p:spTree>
    <p:extLst>
      <p:ext uri="{BB962C8B-B14F-4D97-AF65-F5344CB8AC3E}">
        <p14:creationId xmlns:p14="http://schemas.microsoft.com/office/powerpoint/2010/main" val="3754049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B7F89B-51C2-40FB-AA13-975E8D4FD091}" type="datetimeFigureOut">
              <a:rPr lang="en-GB" smtClean="0"/>
              <a:t>23/06/2014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536D85D-0AE2-41F1-B87E-98164A8632AB}" type="slidenum">
              <a:rPr lang="en-GB" smtClean="0"/>
              <a:t>‹#›</a:t>
            </a:fld>
            <a:endParaRPr lang="en-GB"/>
          </a:p>
        </p:txBody>
      </p:sp>
    </p:spTree>
    <p:extLst>
      <p:ext uri="{BB962C8B-B14F-4D97-AF65-F5344CB8AC3E}">
        <p14:creationId xmlns:p14="http://schemas.microsoft.com/office/powerpoint/2010/main" val="3730743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B7F89B-51C2-40FB-AA13-975E8D4FD091}" type="datetimeFigureOut">
              <a:rPr lang="en-GB" smtClean="0"/>
              <a:t>23/06/2014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36D85D-0AE2-41F1-B87E-98164A8632AB}" type="slidenum">
              <a:rPr lang="en-GB" smtClean="0"/>
              <a:t>‹#›</a:t>
            </a:fld>
            <a:endParaRPr lang="en-GB"/>
          </a:p>
        </p:txBody>
      </p:sp>
    </p:spTree>
    <p:extLst>
      <p:ext uri="{BB962C8B-B14F-4D97-AF65-F5344CB8AC3E}">
        <p14:creationId xmlns:p14="http://schemas.microsoft.com/office/powerpoint/2010/main" val="2377383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B7F89B-51C2-40FB-AA13-975E8D4FD091}" type="datetimeFigureOut">
              <a:rPr lang="en-GB" smtClean="0"/>
              <a:t>23/06/2014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36D85D-0AE2-41F1-B87E-98164A8632AB}" type="slidenum">
              <a:rPr lang="en-GB" smtClean="0"/>
              <a:t>‹#›</a:t>
            </a:fld>
            <a:endParaRPr lang="en-GB"/>
          </a:p>
        </p:txBody>
      </p:sp>
    </p:spTree>
    <p:extLst>
      <p:ext uri="{BB962C8B-B14F-4D97-AF65-F5344CB8AC3E}">
        <p14:creationId xmlns:p14="http://schemas.microsoft.com/office/powerpoint/2010/main" val="1264811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B7F89B-51C2-40FB-AA13-975E8D4FD091}" type="datetimeFigureOut">
              <a:rPr lang="en-GB" smtClean="0"/>
              <a:t>23/06/2014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36D85D-0AE2-41F1-B87E-98164A8632AB}" type="slidenum">
              <a:rPr lang="en-GB" smtClean="0"/>
              <a:t>‹#›</a:t>
            </a:fld>
            <a:endParaRPr lang="en-GB"/>
          </a:p>
        </p:txBody>
      </p:sp>
    </p:spTree>
    <p:extLst>
      <p:ext uri="{BB962C8B-B14F-4D97-AF65-F5344CB8AC3E}">
        <p14:creationId xmlns:p14="http://schemas.microsoft.com/office/powerpoint/2010/main" val="2506129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03648" y="2564904"/>
            <a:ext cx="6400800" cy="1752600"/>
          </a:xfrm>
        </p:spPr>
        <p:txBody>
          <a:bodyPr/>
          <a:lstStyle/>
          <a:p>
            <a:r>
              <a:rPr lang="en-GB" dirty="0" smtClean="0">
                <a:solidFill>
                  <a:schemeClr val="tx1"/>
                </a:solidFill>
              </a:rPr>
              <a:t>Carol Anne Duffy</a:t>
            </a:r>
            <a:endParaRPr lang="en-GB" dirty="0">
              <a:solidFill>
                <a:schemeClr val="tx1"/>
              </a:solidFill>
            </a:endParaRPr>
          </a:p>
        </p:txBody>
      </p:sp>
      <p:sp>
        <p:nvSpPr>
          <p:cNvPr id="2" name="Title 1"/>
          <p:cNvSpPr>
            <a:spLocks noGrp="1"/>
          </p:cNvSpPr>
          <p:nvPr>
            <p:ph type="ctrTitle"/>
          </p:nvPr>
        </p:nvSpPr>
        <p:spPr>
          <a:xfrm>
            <a:off x="717848" y="908720"/>
            <a:ext cx="7772400" cy="1470025"/>
          </a:xfrm>
        </p:spPr>
        <p:txBody>
          <a:bodyPr/>
          <a:lstStyle/>
          <a:p>
            <a:r>
              <a:rPr lang="en-GB" b="1" dirty="0" smtClean="0">
                <a:latin typeface="Estrangelo Edessa" panose="03080600000000000000" pitchFamily="66" charset="0"/>
                <a:cs typeface="Estrangelo Edessa" panose="03080600000000000000" pitchFamily="66" charset="0"/>
              </a:rPr>
              <a:t>River</a:t>
            </a:r>
            <a:endParaRPr lang="en-GB" b="1" dirty="0">
              <a:latin typeface="Estrangelo Edessa" panose="03080600000000000000" pitchFamily="66" charset="0"/>
              <a:cs typeface="Estrangelo Edessa" panose="03080600000000000000" pitchFamily="66" charset="0"/>
            </a:endParaRPr>
          </a:p>
        </p:txBody>
      </p:sp>
    </p:spTree>
    <p:extLst>
      <p:ext uri="{BB962C8B-B14F-4D97-AF65-F5344CB8AC3E}">
        <p14:creationId xmlns:p14="http://schemas.microsoft.com/office/powerpoint/2010/main" val="1582845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u="sng" dirty="0" smtClean="0"/>
              <a:t>Summary</a:t>
            </a:r>
            <a:endParaRPr lang="en-GB" sz="2800" u="sng" dirty="0"/>
          </a:p>
        </p:txBody>
      </p:sp>
      <p:sp>
        <p:nvSpPr>
          <p:cNvPr id="3" name="Content Placeholder 2"/>
          <p:cNvSpPr>
            <a:spLocks noGrp="1"/>
          </p:cNvSpPr>
          <p:nvPr>
            <p:ph idx="1"/>
          </p:nvPr>
        </p:nvSpPr>
        <p:spPr/>
        <p:txBody>
          <a:bodyPr>
            <a:normAutofit/>
          </a:bodyPr>
          <a:lstStyle/>
          <a:p>
            <a:r>
              <a:rPr lang="en-GB" sz="2000" dirty="0" smtClean="0"/>
              <a:t>The poem is about someone who has been waiting to find the life of her life. She is waiting by the river – which creates a romantic setting.</a:t>
            </a:r>
          </a:p>
          <a:p>
            <a:endParaRPr lang="en-GB" sz="2000" dirty="0"/>
          </a:p>
          <a:p>
            <a:r>
              <a:rPr lang="en-GB" sz="2000" dirty="0" smtClean="0"/>
              <a:t>Her past relationships have been boring and sometimes upsetting, and she talks about a ‘dry’ place where she searched for a love for a long time.</a:t>
            </a:r>
          </a:p>
          <a:p>
            <a:endParaRPr lang="en-GB" sz="2000" dirty="0" smtClean="0"/>
          </a:p>
          <a:p>
            <a:r>
              <a:rPr lang="en-GB" sz="2000" dirty="0" smtClean="0"/>
              <a:t>The river is used to represent refreshing and rejuvenating a relationship. It washes away any bad memories or regrets.</a:t>
            </a:r>
          </a:p>
          <a:p>
            <a:endParaRPr lang="en-GB" sz="2000" dirty="0"/>
          </a:p>
          <a:p>
            <a:r>
              <a:rPr lang="en-GB" sz="2000" dirty="0" smtClean="0"/>
              <a:t>At the end of the poem, she eventually meets the life of her life and is finally happy.</a:t>
            </a:r>
            <a:endParaRPr lang="en-GB" sz="2400" dirty="0" smtClean="0"/>
          </a:p>
          <a:p>
            <a:endParaRPr lang="en-GB" sz="1800" dirty="0" smtClean="0"/>
          </a:p>
        </p:txBody>
      </p:sp>
    </p:spTree>
    <p:extLst>
      <p:ext uri="{BB962C8B-B14F-4D97-AF65-F5344CB8AC3E}">
        <p14:creationId xmlns:p14="http://schemas.microsoft.com/office/powerpoint/2010/main" val="1123795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Poetic Techniques – Stanza 1</a:t>
            </a:r>
            <a:endParaRPr lang="en-GB" sz="2800" dirty="0"/>
          </a:p>
        </p:txBody>
      </p:sp>
      <p:sp>
        <p:nvSpPr>
          <p:cNvPr id="3" name="Content Placeholder 2"/>
          <p:cNvSpPr>
            <a:spLocks noGrp="1"/>
          </p:cNvSpPr>
          <p:nvPr>
            <p:ph idx="1"/>
          </p:nvPr>
        </p:nvSpPr>
        <p:spPr>
          <a:xfrm>
            <a:off x="429816" y="1124744"/>
            <a:ext cx="8229600" cy="4968552"/>
          </a:xfrm>
        </p:spPr>
        <p:txBody>
          <a:bodyPr>
            <a:normAutofit lnSpcReduction="10000"/>
          </a:bodyPr>
          <a:lstStyle/>
          <a:p>
            <a:r>
              <a:rPr lang="en-GB" sz="2000" dirty="0"/>
              <a:t>Down by the river, under the trees, love waits for </a:t>
            </a:r>
            <a:r>
              <a:rPr lang="en-GB" sz="2000" dirty="0" smtClean="0"/>
              <a:t>me –</a:t>
            </a:r>
          </a:p>
          <a:p>
            <a:pPr marL="0" indent="0">
              <a:buNone/>
            </a:pPr>
            <a:endParaRPr lang="en-GB" sz="2000" dirty="0"/>
          </a:p>
          <a:p>
            <a:pPr marL="0" indent="0">
              <a:buNone/>
            </a:pPr>
            <a:r>
              <a:rPr lang="en-GB" sz="2000" dirty="0" smtClean="0"/>
              <a:t>Use of the caesura indicates that love is waiting for her, but you don’t know where he is.</a:t>
            </a:r>
          </a:p>
          <a:p>
            <a:pPr marL="0" indent="0">
              <a:buNone/>
            </a:pPr>
            <a:endParaRPr lang="en-GB" sz="2000" dirty="0"/>
          </a:p>
          <a:p>
            <a:r>
              <a:rPr lang="en-GB" sz="2000" dirty="0" smtClean="0"/>
              <a:t>‘Down by the rivers, under the trees,’ –</a:t>
            </a:r>
          </a:p>
          <a:p>
            <a:pPr marL="0" indent="0">
              <a:buNone/>
            </a:pPr>
            <a:endParaRPr lang="en-GB" sz="2000" dirty="0"/>
          </a:p>
          <a:p>
            <a:pPr marL="0" indent="0">
              <a:buNone/>
            </a:pPr>
            <a:r>
              <a:rPr lang="en-GB" sz="2000" dirty="0" smtClean="0"/>
              <a:t>Very romantic imagery, creates a romantic and peaceful setting. This is important as it creates a hopeful atmosphere, waiting at such a beautiful setting.</a:t>
            </a:r>
          </a:p>
          <a:p>
            <a:pPr marL="0" indent="0">
              <a:buNone/>
            </a:pPr>
            <a:endParaRPr lang="en-GB" sz="2000" dirty="0"/>
          </a:p>
          <a:p>
            <a:r>
              <a:rPr lang="en-GB" sz="2000" dirty="0" smtClean="0"/>
              <a:t>‘I part the leaves,’ </a:t>
            </a:r>
          </a:p>
          <a:p>
            <a:endParaRPr lang="en-GB" sz="2000" dirty="0"/>
          </a:p>
          <a:p>
            <a:pPr marL="0" indent="0">
              <a:buNone/>
            </a:pPr>
            <a:r>
              <a:rPr lang="en-GB" sz="2000" dirty="0" smtClean="0"/>
              <a:t>She lets the rain in, so it is refreshing and rejuvenating the relationship. It is bringing new life to the relationship.</a:t>
            </a:r>
          </a:p>
          <a:p>
            <a:pPr marL="0" indent="0">
              <a:buNone/>
            </a:pPr>
            <a:endParaRPr lang="en-GB" sz="1600" dirty="0"/>
          </a:p>
          <a:p>
            <a:pPr marL="0" indent="0">
              <a:buNone/>
            </a:pPr>
            <a:endParaRPr lang="en-GB" sz="1600" dirty="0" smtClean="0"/>
          </a:p>
        </p:txBody>
      </p:sp>
    </p:spTree>
    <p:extLst>
      <p:ext uri="{BB962C8B-B14F-4D97-AF65-F5344CB8AC3E}">
        <p14:creationId xmlns:p14="http://schemas.microsoft.com/office/powerpoint/2010/main" val="4269605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Poetic Techniques – Stanza 2</a:t>
            </a:r>
            <a:endParaRPr lang="en-GB" sz="2800" dirty="0"/>
          </a:p>
        </p:txBody>
      </p:sp>
      <p:sp>
        <p:nvSpPr>
          <p:cNvPr id="3" name="Content Placeholder 2"/>
          <p:cNvSpPr>
            <a:spLocks noGrp="1"/>
          </p:cNvSpPr>
          <p:nvPr>
            <p:ph idx="1"/>
          </p:nvPr>
        </p:nvSpPr>
        <p:spPr>
          <a:xfrm>
            <a:off x="395536" y="1556792"/>
            <a:ext cx="8229600" cy="4896544"/>
          </a:xfrm>
        </p:spPr>
        <p:txBody>
          <a:bodyPr>
            <a:normAutofit fontScale="25000" lnSpcReduction="20000"/>
          </a:bodyPr>
          <a:lstStyle/>
          <a:p>
            <a:r>
              <a:rPr lang="en-GB" sz="8000" dirty="0" smtClean="0"/>
              <a:t>‘The river stirs and turns, consoling and fondling itself,’</a:t>
            </a:r>
          </a:p>
          <a:p>
            <a:pPr marL="0" indent="0">
              <a:buNone/>
            </a:pPr>
            <a:endParaRPr lang="en-GB" sz="8000" dirty="0" smtClean="0"/>
          </a:p>
          <a:p>
            <a:pPr marL="0" indent="0">
              <a:buNone/>
            </a:pPr>
            <a:r>
              <a:rPr lang="en-GB" sz="8000" dirty="0" smtClean="0"/>
              <a:t>The personification of the river can also be seen as refreshing the relationship, making it new again. Consoling suggests that someone had been hurt or upset in some way.</a:t>
            </a:r>
          </a:p>
          <a:p>
            <a:pPr marL="0" indent="0">
              <a:buNone/>
            </a:pPr>
            <a:endParaRPr lang="en-GB" sz="8000" dirty="0"/>
          </a:p>
          <a:p>
            <a:r>
              <a:rPr lang="en-GB" sz="8000" dirty="0" smtClean="0"/>
              <a:t>‘Grey as a secret,’ </a:t>
            </a:r>
          </a:p>
          <a:p>
            <a:endParaRPr lang="en-GB" sz="8000" dirty="0"/>
          </a:p>
          <a:p>
            <a:pPr marL="0" indent="0">
              <a:buNone/>
            </a:pPr>
            <a:r>
              <a:rPr lang="en-GB" sz="8000" dirty="0" smtClean="0"/>
              <a:t>Simile - Grey is dull and boring, which suggests that her relationship is also boring. Secret also has negative connotations.  This can be linked to the ‘consoling,’ her previous partners could have lied to her or hurt her. </a:t>
            </a:r>
          </a:p>
          <a:p>
            <a:pPr marL="0" indent="0">
              <a:buNone/>
            </a:pPr>
            <a:endParaRPr lang="en-GB" sz="8000" dirty="0"/>
          </a:p>
          <a:p>
            <a:pPr marL="0" indent="0">
              <a:buNone/>
            </a:pPr>
            <a:endParaRPr lang="en-GB" sz="8000" dirty="0" smtClean="0"/>
          </a:p>
          <a:p>
            <a:r>
              <a:rPr lang="en-GB" sz="8000" dirty="0" smtClean="0"/>
              <a:t>‘The heron bows it head,’</a:t>
            </a:r>
          </a:p>
          <a:p>
            <a:endParaRPr lang="en-GB" sz="8000" dirty="0"/>
          </a:p>
          <a:p>
            <a:pPr marL="0" indent="0">
              <a:buNone/>
            </a:pPr>
            <a:r>
              <a:rPr lang="en-GB" sz="8000" dirty="0" smtClean="0"/>
              <a:t>This could be seen as a sign of shame – so linked to the need for consoling.</a:t>
            </a:r>
          </a:p>
          <a:p>
            <a:pPr marL="0" indent="0">
              <a:buNone/>
            </a:pPr>
            <a:endParaRPr lang="en-GB" sz="6400" dirty="0"/>
          </a:p>
          <a:p>
            <a:endParaRPr lang="en-GB" sz="6400" dirty="0"/>
          </a:p>
          <a:p>
            <a:pPr marL="0" indent="0">
              <a:buNone/>
            </a:pPr>
            <a:endParaRPr lang="en-GB" sz="6400" dirty="0"/>
          </a:p>
          <a:p>
            <a:pPr marL="0" indent="0">
              <a:buNone/>
            </a:pPr>
            <a:endParaRPr lang="en-GB" sz="6400" dirty="0" smtClean="0"/>
          </a:p>
          <a:p>
            <a:pPr marL="0" indent="0">
              <a:buNone/>
            </a:pPr>
            <a:endParaRPr lang="en-GB" sz="6400" dirty="0"/>
          </a:p>
          <a:p>
            <a:endParaRPr lang="en-GB" sz="5500" dirty="0" smtClean="0"/>
          </a:p>
          <a:p>
            <a:pPr marL="0" indent="0">
              <a:buNone/>
            </a:pPr>
            <a:endParaRPr lang="en-GB" sz="1800" dirty="0"/>
          </a:p>
          <a:p>
            <a:endParaRPr lang="en-GB" sz="1800" dirty="0"/>
          </a:p>
          <a:p>
            <a:endParaRPr lang="en-GB" sz="1800" dirty="0" smtClean="0"/>
          </a:p>
          <a:p>
            <a:pPr marL="0" indent="0">
              <a:buNone/>
            </a:pPr>
            <a:endParaRPr lang="en-GB" sz="1800" dirty="0"/>
          </a:p>
          <a:p>
            <a:pPr marL="0" indent="0">
              <a:buNone/>
            </a:pPr>
            <a:r>
              <a:rPr lang="en-GB" sz="1800" dirty="0" smtClean="0"/>
              <a:t> </a:t>
            </a:r>
            <a:endParaRPr lang="en-GB" sz="1800" dirty="0"/>
          </a:p>
        </p:txBody>
      </p:sp>
    </p:spTree>
    <p:extLst>
      <p:ext uri="{BB962C8B-B14F-4D97-AF65-F5344CB8AC3E}">
        <p14:creationId xmlns:p14="http://schemas.microsoft.com/office/powerpoint/2010/main" val="2206508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normAutofit/>
          </a:bodyPr>
          <a:lstStyle/>
          <a:p>
            <a:r>
              <a:rPr lang="en-GB" sz="2800" dirty="0" smtClean="0"/>
              <a:t>Poetic Techniques – Stanza 3</a:t>
            </a:r>
            <a:endParaRPr lang="en-GB" sz="2800" dirty="0"/>
          </a:p>
        </p:txBody>
      </p:sp>
      <p:sp>
        <p:nvSpPr>
          <p:cNvPr id="3" name="Content Placeholder 2"/>
          <p:cNvSpPr>
            <a:spLocks noGrp="1"/>
          </p:cNvSpPr>
          <p:nvPr>
            <p:ph idx="1"/>
          </p:nvPr>
        </p:nvSpPr>
        <p:spPr>
          <a:xfrm>
            <a:off x="457200" y="1259632"/>
            <a:ext cx="8229600" cy="5049688"/>
          </a:xfrm>
        </p:spPr>
        <p:txBody>
          <a:bodyPr>
            <a:normAutofit lnSpcReduction="10000"/>
          </a:bodyPr>
          <a:lstStyle/>
          <a:p>
            <a:r>
              <a:rPr lang="en-GB" sz="1900" dirty="0" smtClean="0"/>
              <a:t>‘I drop my past onto the grass,’</a:t>
            </a:r>
          </a:p>
          <a:p>
            <a:endParaRPr lang="en-GB" sz="1900" dirty="0" smtClean="0"/>
          </a:p>
          <a:p>
            <a:pPr marL="0" indent="0">
              <a:buNone/>
            </a:pPr>
            <a:r>
              <a:rPr lang="en-GB" sz="1900" dirty="0" smtClean="0"/>
              <a:t>Figurative language - Shows how tired she is, and how relieved she is to be rid of all the emotional problems she’s had. It also emphasises that she’s had bad relationships in the past, as she’s happy to let it go.</a:t>
            </a:r>
          </a:p>
          <a:p>
            <a:pPr marL="0" indent="0">
              <a:buNone/>
            </a:pPr>
            <a:endParaRPr lang="en-GB" sz="1900" dirty="0"/>
          </a:p>
          <a:p>
            <a:r>
              <a:rPr lang="en-GB" sz="1900" dirty="0" smtClean="0"/>
              <a:t>‘My arms ache as though they held up the heavy sky,’</a:t>
            </a:r>
          </a:p>
          <a:p>
            <a:pPr marL="0" indent="0">
              <a:buNone/>
            </a:pPr>
            <a:endParaRPr lang="en-GB" sz="1900" dirty="0"/>
          </a:p>
          <a:p>
            <a:pPr marL="0" indent="0">
              <a:buNone/>
            </a:pPr>
            <a:r>
              <a:rPr lang="en-GB" sz="1900" dirty="0" smtClean="0"/>
              <a:t>Reference to Atlas in Greek mythology, who was tricked into holding up the sky. This could suggest the relationship was based on lies, or she feels guilty about being in the relationship.</a:t>
            </a:r>
          </a:p>
          <a:p>
            <a:pPr marL="0" indent="0">
              <a:buNone/>
            </a:pPr>
            <a:endParaRPr lang="en-GB" sz="1900" dirty="0"/>
          </a:p>
          <a:p>
            <a:r>
              <a:rPr lang="en-GB" sz="1900" dirty="0" smtClean="0"/>
              <a:t>‘My eyes sieve the sky,’</a:t>
            </a:r>
          </a:p>
          <a:p>
            <a:pPr marL="0" indent="0">
              <a:buNone/>
            </a:pPr>
            <a:endParaRPr lang="en-GB" sz="1900" dirty="0"/>
          </a:p>
          <a:p>
            <a:pPr marL="0" indent="0">
              <a:buNone/>
            </a:pPr>
            <a:r>
              <a:rPr lang="en-GB" sz="1900" dirty="0" smtClean="0"/>
              <a:t>Metaphor – Suggests she is lonely and constantly looking for comfort. Also creates a quite lonely atmosphere.</a:t>
            </a:r>
          </a:p>
          <a:p>
            <a:pPr marL="0" indent="0">
              <a:buNone/>
            </a:pPr>
            <a:endParaRPr lang="en-GB" sz="1400" dirty="0"/>
          </a:p>
          <a:p>
            <a:pPr marL="0" indent="0">
              <a:buNone/>
            </a:pPr>
            <a:endParaRPr lang="en-GB" sz="1400" dirty="0"/>
          </a:p>
        </p:txBody>
      </p:sp>
    </p:spTree>
    <p:extLst>
      <p:ext uri="{BB962C8B-B14F-4D97-AF65-F5344CB8AC3E}">
        <p14:creationId xmlns:p14="http://schemas.microsoft.com/office/powerpoint/2010/main" val="199374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Poetic Techniques – Stanza 4</a:t>
            </a:r>
            <a:endParaRPr lang="en-GB" sz="2800" dirty="0"/>
          </a:p>
        </p:txBody>
      </p:sp>
      <p:sp>
        <p:nvSpPr>
          <p:cNvPr id="3" name="Content Placeholder 2"/>
          <p:cNvSpPr>
            <a:spLocks noGrp="1"/>
          </p:cNvSpPr>
          <p:nvPr>
            <p:ph idx="1"/>
          </p:nvPr>
        </p:nvSpPr>
        <p:spPr>
          <a:xfrm>
            <a:off x="457200" y="1268760"/>
            <a:ext cx="8229600" cy="5184576"/>
          </a:xfrm>
        </p:spPr>
        <p:txBody>
          <a:bodyPr>
            <a:noAutofit/>
          </a:bodyPr>
          <a:lstStyle/>
          <a:p>
            <a:r>
              <a:rPr lang="en-GB" sz="1800" dirty="0"/>
              <a:t>against window glass all night as my eyes sieved the stars;</a:t>
            </a:r>
          </a:p>
          <a:p>
            <a:pPr marL="0" indent="0">
              <a:buNone/>
            </a:pPr>
            <a:r>
              <a:rPr lang="en-GB" sz="1800" dirty="0"/>
              <a:t> </a:t>
            </a:r>
          </a:p>
          <a:p>
            <a:pPr marL="0" indent="0">
              <a:buNone/>
            </a:pPr>
            <a:r>
              <a:rPr lang="en-GB" sz="1800" dirty="0" smtClean="0"/>
              <a:t>      open </a:t>
            </a:r>
            <a:r>
              <a:rPr lang="en-GB" sz="1800" dirty="0"/>
              <a:t>my mouth, wordless at last meeting love at </a:t>
            </a:r>
            <a:r>
              <a:rPr lang="en-GB" sz="1800" dirty="0" smtClean="0"/>
              <a:t>last</a:t>
            </a:r>
          </a:p>
          <a:p>
            <a:endParaRPr lang="en-GB" sz="1800" dirty="0" smtClean="0"/>
          </a:p>
          <a:p>
            <a:pPr marL="0" indent="0">
              <a:buNone/>
            </a:pPr>
            <a:r>
              <a:rPr lang="en-GB" sz="1800" dirty="0" smtClean="0"/>
              <a:t>Use of enjambment to emphasize how surprised she’s found love at last.</a:t>
            </a:r>
          </a:p>
          <a:p>
            <a:pPr marL="0" indent="0">
              <a:buNone/>
            </a:pPr>
            <a:endParaRPr lang="en-GB" sz="1800" dirty="0"/>
          </a:p>
          <a:p>
            <a:r>
              <a:rPr lang="en-GB" sz="1800" dirty="0" smtClean="0"/>
              <a:t>‘Dry from travelling from so long,’ </a:t>
            </a:r>
          </a:p>
          <a:p>
            <a:pPr marL="0" indent="0">
              <a:buNone/>
            </a:pPr>
            <a:endParaRPr lang="en-GB" sz="1800" dirty="0" smtClean="0"/>
          </a:p>
          <a:p>
            <a:pPr marL="0" indent="0">
              <a:buNone/>
            </a:pPr>
            <a:r>
              <a:rPr lang="en-GB" sz="1800" dirty="0" smtClean="0"/>
              <a:t>Dry is a contrast from the river setting, which is very peaceful and obviously full of water. This represents the fact she’s being waiting for a long time, and her life has been barren and boring while she’s been waiting for love.</a:t>
            </a:r>
          </a:p>
          <a:p>
            <a:pPr marL="0" indent="0">
              <a:buNone/>
            </a:pPr>
            <a:endParaRPr lang="en-GB" sz="1800" dirty="0"/>
          </a:p>
          <a:p>
            <a:r>
              <a:rPr lang="en-GB" sz="1800" dirty="0" smtClean="0"/>
              <a:t>‘I feel love come to my arms and cover my mouth,’ </a:t>
            </a:r>
          </a:p>
          <a:p>
            <a:pPr marL="0" indent="0">
              <a:buNone/>
            </a:pPr>
            <a:endParaRPr lang="en-GB" sz="1800" dirty="0"/>
          </a:p>
          <a:p>
            <a:pPr marL="0" indent="0">
              <a:buNone/>
            </a:pPr>
            <a:r>
              <a:rPr lang="en-GB" sz="1800" dirty="0" smtClean="0"/>
              <a:t>Could be a metaphor for a kiss.</a:t>
            </a:r>
            <a:endParaRPr lang="en-GB" sz="1800" dirty="0"/>
          </a:p>
        </p:txBody>
      </p:sp>
    </p:spTree>
    <p:extLst>
      <p:ext uri="{BB962C8B-B14F-4D97-AF65-F5344CB8AC3E}">
        <p14:creationId xmlns:p14="http://schemas.microsoft.com/office/powerpoint/2010/main" val="201191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Poetic Techniques – Stanza 5</a:t>
            </a:r>
            <a:endParaRPr lang="en-GB" sz="2800" dirty="0"/>
          </a:p>
        </p:txBody>
      </p:sp>
      <p:sp>
        <p:nvSpPr>
          <p:cNvPr id="3" name="Content Placeholder 2"/>
          <p:cNvSpPr>
            <a:spLocks noGrp="1"/>
          </p:cNvSpPr>
          <p:nvPr>
            <p:ph idx="1"/>
          </p:nvPr>
        </p:nvSpPr>
        <p:spPr/>
        <p:txBody>
          <a:bodyPr>
            <a:normAutofit/>
          </a:bodyPr>
          <a:lstStyle/>
          <a:p>
            <a:r>
              <a:rPr lang="en-GB" sz="1800" dirty="0" smtClean="0"/>
              <a:t>‘I feel my soul swoop and ease itself into my skin, like a bird threading a river,’</a:t>
            </a:r>
          </a:p>
          <a:p>
            <a:endParaRPr lang="en-GB" sz="1800" dirty="0" smtClean="0"/>
          </a:p>
          <a:p>
            <a:pPr marL="0" indent="0">
              <a:buNone/>
            </a:pPr>
            <a:r>
              <a:rPr lang="en-GB" sz="1800" dirty="0" smtClean="0"/>
              <a:t>Simile – Used to emphasise she knows feels comfortable in her skin, that now she’s found love everything is complete.</a:t>
            </a:r>
          </a:p>
          <a:p>
            <a:pPr marL="0" indent="0">
              <a:buNone/>
            </a:pPr>
            <a:endParaRPr lang="en-GB" sz="1800" dirty="0" smtClean="0"/>
          </a:p>
          <a:p>
            <a:r>
              <a:rPr lang="en-GB" sz="1800" dirty="0" smtClean="0"/>
              <a:t>‘See who you are I have come this far to find, the love of my life,’</a:t>
            </a:r>
          </a:p>
          <a:p>
            <a:endParaRPr lang="en-GB" sz="1800" dirty="0" smtClean="0"/>
          </a:p>
          <a:p>
            <a:pPr marL="0" indent="0">
              <a:buNone/>
            </a:pPr>
            <a:r>
              <a:rPr lang="en-GB" sz="1800" dirty="0" smtClean="0"/>
              <a:t>The caesura emphasises the fact she has finally found the love of her life, and she has finally found what she’s looking for.</a:t>
            </a:r>
          </a:p>
          <a:p>
            <a:endParaRPr lang="en-GB" sz="2000" dirty="0" smtClean="0"/>
          </a:p>
        </p:txBody>
      </p:sp>
    </p:spTree>
    <p:extLst>
      <p:ext uri="{BB962C8B-B14F-4D97-AF65-F5344CB8AC3E}">
        <p14:creationId xmlns:p14="http://schemas.microsoft.com/office/powerpoint/2010/main" val="7590707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TotalTime>
  <Words>581</Words>
  <Application>Microsoft Office PowerPoint</Application>
  <PresentationFormat>On-screen Show (4:3)</PresentationFormat>
  <Paragraphs>80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River</vt:lpstr>
      <vt:lpstr>Summary</vt:lpstr>
      <vt:lpstr>Poetic Techniques – Stanza 1</vt:lpstr>
      <vt:lpstr>Poetic Techniques – Stanza 2</vt:lpstr>
      <vt:lpstr>Poetic Techniques – Stanza 3</vt:lpstr>
      <vt:lpstr>Poetic Techniques – Stanza 4</vt:lpstr>
      <vt:lpstr>Poetic Techniques – Stanza 5</vt:lpstr>
    </vt:vector>
  </TitlesOfParts>
  <Company>Cambridgeshire County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River</dc:title>
  <dc:creator>Eve Gladwin</dc:creator>
  <cp:lastModifiedBy>Miss C Howlett</cp:lastModifiedBy>
  <cp:revision>52</cp:revision>
  <dcterms:created xsi:type="dcterms:W3CDTF">2014-06-10T11:18:37Z</dcterms:created>
  <dcterms:modified xsi:type="dcterms:W3CDTF">2014-06-23T09:27:24Z</dcterms:modified>
</cp:coreProperties>
</file>